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3"/>
  </p:notesMasterIdLst>
  <p:sldIdLst>
    <p:sldId id="256" r:id="rId5"/>
    <p:sldId id="277" r:id="rId6"/>
    <p:sldId id="282" r:id="rId7"/>
    <p:sldId id="275" r:id="rId8"/>
    <p:sldId id="278" r:id="rId9"/>
    <p:sldId id="276" r:id="rId10"/>
    <p:sldId id="283" r:id="rId11"/>
    <p:sldId id="279" r:id="rId12"/>
  </p:sldIdLst>
  <p:sldSz cx="10058400" cy="7772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E71204-1A7F-CD94-5334-6C5F69E59E54}" v="110" dt="2021-09-22T19:26:58.794"/>
    <p1510:client id="{8FC565E9-15E5-3D7E-0448-29ED54C6A557}" v="7" dt="2021-09-22T15:24:21.312"/>
    <p1510:client id="{44EF9A19-CD6D-FFFD-E7AC-7601254D62DE}" v="3" dt="2021-09-23T15:19:56.569"/>
    <p1510:client id="{A3AF2323-6733-5A42-0354-696F356B5FF5}" v="37" dt="2021-09-23T12:32:55.756"/>
    <p1510:client id="{7DF168D2-7728-5AF5-3B76-1814F7E8A607}" v="2" dt="2021-09-21T15:52:28.847"/>
    <p1510:client id="{A264F6C0-758D-84B3-96AE-BE14AF98C955}" v="1333" dt="2021-09-23T14:16:48.718"/>
    <p1510:client id="{A20C4FE7-567A-5801-9069-5271EAB75024}" v="334" dt="2021-09-21T13:09:56.215"/>
    <p1510:client id="{F6A0B3C7-7B90-A5F2-7009-09F59C344F54}" v="158" dt="2021-09-23T12:12:51.3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206" y="84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Type your information on each applicable slide. You may delete or rearrange any slide to make this work better for your needs.</a:t>
            </a:r>
            <a:endParaRPr sz="1800">
              <a:solidFill>
                <a:schemeClr val="dk1"/>
              </a:solidFill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e7756a8fc2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e7756a8fc2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e7756a8fc2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e7756a8fc2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176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e7756a8fc2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e7756a8fc2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e7756a8fc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e7756a8fc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e7756a8fc2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e7756a8fc2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e7756a8fc2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e7756a8fc2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3207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864a6cc33d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864a6cc33d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marL="914400" lvl="1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marL="1371600" lvl="2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marL="1828800" lvl="3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marL="2286000" lvl="4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marL="2743200" lvl="5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marL="3200400" lvl="6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marL="3657600" lvl="7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marL="4114800" lvl="8" indent="-33655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doveg@leonschools.net" TargetMode="External"/><Relationship Id="rId4" Type="http://schemas.openxmlformats.org/officeDocument/2006/relationships/hyperlink" Target="mailto:rogersw@leonschools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3561150" y="3886200"/>
            <a:ext cx="5179862" cy="1063532"/>
          </a:xfrm>
          <a:prstGeom prst="rect">
            <a:avLst/>
          </a:prstGeom>
        </p:spPr>
        <p:txBody>
          <a:bodyPr lIns="91440" tIns="45720" rIns="91440" bIns="45720" numCol="1" anchor="t">
            <a:prstTxWarp prst="textPlain">
              <a:avLst/>
            </a:prstTxWarp>
          </a:bodyPr>
          <a:lstStyle/>
          <a:p>
            <a:pPr algn="ctr"/>
            <a:endParaRPr lang="en-US" sz="1600" b="1" dirty="0">
              <a:solidFill>
                <a:srgbClr val="970F98"/>
              </a:solidFill>
              <a:latin typeface="Segoe Script"/>
            </a:endParaRPr>
          </a:p>
          <a:p>
            <a:pPr algn="ctr"/>
            <a:r>
              <a:rPr lang="en-US" sz="1600" b="1" dirty="0">
                <a:solidFill>
                  <a:srgbClr val="970F98"/>
                </a:solidFill>
                <a:latin typeface="Segoe Script"/>
              </a:rPr>
              <a:t>The ACCESS Team </a:t>
            </a:r>
            <a:endParaRPr lang="en-US" sz="1600" b="1" i="0" dirty="0">
              <a:ln>
                <a:noFill/>
              </a:ln>
              <a:solidFill>
                <a:srgbClr val="970F98"/>
              </a:solidFill>
              <a:latin typeface="Segoe Script" panose="030B0504020000000003" pitchFamily="66" charset="0"/>
            </a:endParaRPr>
          </a:p>
          <a:p>
            <a:pPr algn="ctr"/>
            <a:r>
              <a:rPr lang="en-US" sz="1600" b="1" dirty="0">
                <a:solidFill>
                  <a:srgbClr val="970F98"/>
                </a:solidFill>
                <a:latin typeface="Segoe Script"/>
              </a:rPr>
              <a:t>     2021-2022     </a:t>
            </a:r>
            <a:endParaRPr lang="en-US" sz="1600" b="1" i="0" dirty="0">
              <a:ln>
                <a:noFill/>
              </a:ln>
              <a:solidFill>
                <a:srgbClr val="970F98"/>
              </a:solidFill>
              <a:latin typeface="Segoe Script" panose="030B0504020000000003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4"/>
          <p:cNvSpPr txBox="1"/>
          <p:nvPr/>
        </p:nvSpPr>
        <p:spPr>
          <a:xfrm>
            <a:off x="1312291" y="2048200"/>
            <a:ext cx="7416380" cy="4894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400" dirty="0"/>
              <a:t>All of our staff look forward to working alongside each student as they progress toward their educational and personal goals this year.  </a:t>
            </a:r>
            <a:endParaRPr lang="en-US" sz="2400" dirty="0"/>
          </a:p>
          <a:p>
            <a:endParaRPr lang="en" sz="2400" dirty="0">
              <a:latin typeface="Shadows Into Light Two"/>
            </a:endParaRPr>
          </a:p>
          <a:p>
            <a:r>
              <a:rPr lang="en" sz="2400" dirty="0">
                <a:latin typeface="Shadows Into Light Two"/>
              </a:rPr>
              <a:t>Teachers this year are: </a:t>
            </a:r>
            <a:r>
              <a:rPr lang="en" sz="2400" dirty="0">
                <a:latin typeface="Shadows Into Light Two"/>
                <a:ea typeface="Shadows Into Light Two"/>
              </a:rPr>
              <a:t>   </a:t>
            </a:r>
            <a:endParaRPr lang="en-US" sz="2400" dirty="0">
              <a:ea typeface="Shadows Into Light Two"/>
            </a:endParaRPr>
          </a:p>
          <a:p>
            <a:r>
              <a:rPr lang="en" sz="2400" dirty="0">
                <a:latin typeface="Shadows Into Light Two"/>
                <a:ea typeface="Shadows Into Light Two"/>
              </a:rPr>
              <a:t>                                         Mrs. Dove</a:t>
            </a:r>
            <a:endParaRPr lang="en-US" sz="2400" dirty="0">
              <a:ea typeface="Shadows Into Light Two"/>
            </a:endParaRPr>
          </a:p>
          <a:p>
            <a:pPr algn="ctr"/>
            <a:endParaRPr lang="en" sz="2400" dirty="0">
              <a:latin typeface="Shadows Into Light Two"/>
              <a:ea typeface="Shadows Into Light Two"/>
            </a:endParaRPr>
          </a:p>
          <a:p>
            <a:pPr algn="ctr"/>
            <a:endParaRPr lang="en" sz="2400" dirty="0">
              <a:latin typeface="Shadows Into Light Two"/>
              <a:ea typeface="Shadows Into Light Two"/>
            </a:endParaRPr>
          </a:p>
          <a:p>
            <a:pPr algn="ctr"/>
            <a:r>
              <a:rPr lang="en" sz="2400" dirty="0">
                <a:latin typeface="Shadows Into Light Two"/>
              </a:rPr>
              <a:t>               &amp;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" sz="2400" dirty="0">
              <a:latin typeface="Shadows Into Light Two"/>
              <a:ea typeface="Shadows Into Light Two"/>
            </a:endParaRPr>
          </a:p>
          <a:p>
            <a:pPr algn="ctr"/>
            <a:endParaRPr lang="en" sz="2400" dirty="0">
              <a:latin typeface="Shadows Into Light Two"/>
              <a:ea typeface="Shadows Into Light Two"/>
            </a:endParaRPr>
          </a:p>
          <a:p>
            <a:pPr algn="ctr"/>
            <a:r>
              <a:rPr lang="en" sz="2400" dirty="0">
                <a:latin typeface="Shadows Into Light Two"/>
                <a:ea typeface="Shadows Into Light Two"/>
              </a:rPr>
              <a:t>                 Mrs. Rogers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3600">
              <a:latin typeface="Shadows Into Light Two"/>
              <a:ea typeface="Shadows Into Light Two"/>
              <a:cs typeface="Shadows Into Light Two"/>
            </a:endParaRPr>
          </a:p>
          <a:p>
            <a:endParaRPr lang="en" sz="3600">
              <a:latin typeface="Shadows Into Light Two"/>
              <a:ea typeface="Shadows Into Light Two"/>
              <a:cs typeface="Shadows Into Light Two"/>
            </a:endParaRPr>
          </a:p>
          <a:p>
            <a:endParaRPr lang="en" sz="3600">
              <a:latin typeface="Shadows Into Light Two"/>
              <a:ea typeface="Shadows Into Light Two"/>
              <a:cs typeface="Shadows Into Light Two"/>
            </a:endParaRPr>
          </a:p>
          <a:p>
            <a:endParaRPr lang="en" sz="3600">
              <a:latin typeface="Shadows Into Light Two"/>
              <a:ea typeface="Shadows Into Light Two"/>
              <a:cs typeface="Shadows Into Light Two"/>
            </a:endParaRPr>
          </a:p>
          <a:p>
            <a:endParaRPr lang="en" sz="3600">
              <a:latin typeface="Shadows Into Light Two"/>
              <a:ea typeface="Shadows Into Light Two"/>
              <a:cs typeface="Shadows Into Light Two"/>
            </a:endParaRPr>
          </a:p>
        </p:txBody>
      </p:sp>
      <p:sp>
        <p:nvSpPr>
          <p:cNvPr id="163" name="Google Shape;163;p34"/>
          <p:cNvSpPr/>
          <p:nvPr/>
        </p:nvSpPr>
        <p:spPr>
          <a:xfrm>
            <a:off x="3443787" y="489400"/>
            <a:ext cx="3170828" cy="11336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Shadows Into Light Two"/>
              </a:rPr>
              <a:t>Staff</a:t>
            </a:r>
            <a:endParaRPr b="0" i="0"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lt1"/>
              </a:solidFill>
              <a:latin typeface="Shadows Into Light Two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50698B8-BDDA-4549-B395-47BB9C962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4706" y="3739781"/>
            <a:ext cx="994508" cy="1400885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2E1064A-6060-46CA-A50D-5A88FDDC06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0781" y="5356986"/>
            <a:ext cx="1202246" cy="13300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4"/>
          <p:cNvSpPr txBox="1"/>
          <p:nvPr/>
        </p:nvSpPr>
        <p:spPr>
          <a:xfrm>
            <a:off x="1296224" y="1935789"/>
            <a:ext cx="7480651" cy="4862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en" sz="3600" dirty="0">
              <a:latin typeface="Amasis MT Pro Medium"/>
              <a:ea typeface="Shadows Into Light Two"/>
              <a:cs typeface="Shadows Into Light Two"/>
            </a:endParaRPr>
          </a:p>
          <a:p>
            <a:r>
              <a:rPr lang="en" sz="3600" dirty="0">
                <a:latin typeface="Amasis MT Pro Medium"/>
                <a:ea typeface="Shadows Into Light Two"/>
                <a:cs typeface="Shadows Into Light Two"/>
              </a:rPr>
              <a:t>Our wonderful team of Paraprofessionals this year are:</a:t>
            </a:r>
            <a:r>
              <a:rPr lang="en" sz="3600" dirty="0">
                <a:latin typeface="Amasis MT Pro Medium"/>
              </a:rPr>
              <a:t> </a:t>
            </a:r>
            <a:r>
              <a:rPr lang="en" sz="3600" dirty="0"/>
              <a:t>   </a:t>
            </a:r>
            <a:endParaRPr lang="en"/>
          </a:p>
          <a:p>
            <a:r>
              <a:rPr lang="en" sz="3600" dirty="0"/>
              <a:t>                            </a:t>
            </a:r>
            <a:endParaRPr lang="en" sz="3600" dirty="0">
              <a:latin typeface="Amasis MT Pro Medium"/>
            </a:endParaRPr>
          </a:p>
          <a:p>
            <a:r>
              <a:rPr lang="en" sz="3200" dirty="0">
                <a:latin typeface="Amasis MT Pro Medium"/>
              </a:rPr>
              <a:t>                                 Mr. Bailey</a:t>
            </a:r>
            <a:endParaRPr lang="en" sz="3600" dirty="0">
              <a:latin typeface="Amasis MT Pro Medium"/>
            </a:endParaRPr>
          </a:p>
          <a:p>
            <a:r>
              <a:rPr lang="en" sz="3200" dirty="0">
                <a:latin typeface="Amasis MT Pro Medium"/>
              </a:rPr>
              <a:t>                                 Mr. Brown</a:t>
            </a:r>
            <a:endParaRPr lang="en">
              <a:latin typeface="Amasis MT Pro Medium"/>
            </a:endParaRPr>
          </a:p>
          <a:p>
            <a:r>
              <a:rPr lang="en" sz="3200" dirty="0">
                <a:latin typeface="Amasis MT Pro Medium"/>
              </a:rPr>
              <a:t>                                 Mrs. Edington</a:t>
            </a:r>
            <a:endParaRPr lang="en">
              <a:latin typeface="Amasis MT Pro Medium"/>
            </a:endParaRPr>
          </a:p>
          <a:p>
            <a:r>
              <a:rPr lang="en" sz="3200" dirty="0">
                <a:latin typeface="Amasis MT Pro Medium"/>
              </a:rPr>
              <a:t>                                 Mr. Elwell</a:t>
            </a:r>
            <a:endParaRPr lang="en">
              <a:latin typeface="Amasis MT Pro Medium"/>
            </a:endParaRPr>
          </a:p>
          <a:p>
            <a:r>
              <a:rPr lang="en" sz="3200" dirty="0">
                <a:latin typeface="Amasis MT Pro Medium"/>
              </a:rPr>
              <a:t>                                 Ms. Norton</a:t>
            </a:r>
            <a:endParaRPr lang="en" dirty="0">
              <a:latin typeface="Amasis MT Pro Medium"/>
            </a:endParaRPr>
          </a:p>
          <a:p>
            <a:endParaRPr lang="en" sz="3600">
              <a:latin typeface="Shadows Into Light Two"/>
              <a:ea typeface="Shadows Into Light Two"/>
              <a:cs typeface="Shadows Into Light Two"/>
            </a:endParaRPr>
          </a:p>
          <a:p>
            <a:endParaRPr lang="en" sz="3600">
              <a:latin typeface="Shadows Into Light Two"/>
              <a:ea typeface="Shadows Into Light Two"/>
              <a:cs typeface="Shadows Into Light Two"/>
            </a:endParaRPr>
          </a:p>
          <a:p>
            <a:pPr algn="ctr"/>
            <a:endParaRPr lang="en" sz="3600">
              <a:latin typeface="Shadows Into Light Two"/>
              <a:ea typeface="Shadows Into Light Two"/>
              <a:cs typeface="Shadows Into Light Two"/>
            </a:endParaRPr>
          </a:p>
        </p:txBody>
      </p:sp>
      <p:sp>
        <p:nvSpPr>
          <p:cNvPr id="163" name="Google Shape;163;p34"/>
          <p:cNvSpPr/>
          <p:nvPr/>
        </p:nvSpPr>
        <p:spPr>
          <a:xfrm>
            <a:off x="3443787" y="489400"/>
            <a:ext cx="3170828" cy="11336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Shadows Into Light Two"/>
              </a:rPr>
              <a:t>Staff</a:t>
            </a:r>
            <a:endParaRPr b="0" i="0"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lt1"/>
              </a:solidFill>
              <a:latin typeface="Shadows Into Light Two"/>
            </a:endParaRPr>
          </a:p>
        </p:txBody>
      </p:sp>
    </p:spTree>
    <p:extLst>
      <p:ext uri="{BB962C8B-B14F-4D97-AF65-F5344CB8AC3E}">
        <p14:creationId xmlns:p14="http://schemas.microsoft.com/office/powerpoint/2010/main" val="216045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2"/>
          <p:cNvSpPr txBox="1"/>
          <p:nvPr/>
        </p:nvSpPr>
        <p:spPr>
          <a:xfrm>
            <a:off x="2869265" y="2114347"/>
            <a:ext cx="5827473" cy="4799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600" b="1" baseline="30000" dirty="0">
                <a:latin typeface="Mongolian Baiti"/>
                <a:ea typeface="Shadows Into Light Two"/>
                <a:cs typeface="Mongolian Baiti"/>
                <a:sym typeface="Shadows Into Light Two"/>
              </a:rPr>
              <a:t>Homeroom/1st: </a:t>
            </a:r>
            <a:r>
              <a:rPr lang="en-US" sz="3600" baseline="30000" dirty="0">
                <a:latin typeface="Mongolian Baiti"/>
                <a:ea typeface="Shadows Into Light Two"/>
                <a:cs typeface="Mongolian Baiti"/>
                <a:sym typeface="Shadows Into Light Two"/>
              </a:rPr>
              <a:t>Social/Emotional</a:t>
            </a:r>
            <a:r>
              <a:rPr lang="en-US" sz="3600" dirty="0">
                <a:latin typeface="Mongolian Baiti"/>
                <a:ea typeface="Shadows Into Light Two"/>
                <a:cs typeface="Mongolian Baiti"/>
                <a:sym typeface="Shadows Into Light Two"/>
              </a:rPr>
              <a:t>  </a:t>
            </a:r>
            <a:endParaRPr lang="en-US" sz="3600" dirty="0">
              <a:latin typeface="Mongolian Baiti" panose="03000500000000000000" pitchFamily="66" charset="0"/>
              <a:ea typeface="Shadows Into Light Two"/>
              <a:cs typeface="Mongolian Baiti" panose="03000500000000000000" pitchFamily="66" charset="0"/>
            </a:endParaRPr>
          </a:p>
          <a:p>
            <a:r>
              <a:rPr lang="en-US" sz="3600" b="1" baseline="30000" dirty="0">
                <a:latin typeface="Mongolian Baiti"/>
                <a:ea typeface="Shadows Into Light Two"/>
                <a:cs typeface="Mongolian Baiti"/>
                <a:sym typeface="Shadows Into Light Two"/>
              </a:rPr>
              <a:t>2nd:</a:t>
            </a:r>
            <a:r>
              <a:rPr lang="en-US" sz="3600" baseline="30000" dirty="0">
                <a:latin typeface="Mongolian Baiti"/>
                <a:ea typeface="Shadows Into Light Two"/>
                <a:cs typeface="Mongolian Baiti"/>
                <a:sym typeface="Shadows Into Light Two"/>
              </a:rPr>
              <a:t> Career</a:t>
            </a:r>
            <a:r>
              <a:rPr lang="en-US" sz="3600" b="1" baseline="30000" dirty="0">
                <a:latin typeface="Mongolian Baiti"/>
                <a:ea typeface="Shadows Into Light Two"/>
                <a:cs typeface="Mongolian Baiti"/>
                <a:sym typeface="Shadows Into Light Two"/>
              </a:rPr>
              <a:t> </a:t>
            </a:r>
            <a:endParaRPr lang="en-US" sz="3600" b="1" baseline="30000">
              <a:latin typeface="Mongolian Baiti" panose="03000500000000000000" pitchFamily="66" charset="0"/>
              <a:ea typeface="Shadows Into Light Two"/>
              <a:cs typeface="Mongolian Baiti" panose="03000500000000000000" pitchFamily="66" charset="0"/>
            </a:endParaRPr>
          </a:p>
          <a:p>
            <a:r>
              <a:rPr lang="en-US" sz="3600" b="1" baseline="30000" dirty="0">
                <a:latin typeface="Mongolian Baiti"/>
                <a:ea typeface="Shadows Into Light Two"/>
                <a:cs typeface="Mongolian Baiti"/>
                <a:sym typeface="Shadows Into Light Two"/>
              </a:rPr>
              <a:t>3rd: </a:t>
            </a:r>
            <a:r>
              <a:rPr lang="en-US" sz="3600" baseline="30000" dirty="0">
                <a:latin typeface="Mongolian Baiti"/>
                <a:ea typeface="Shadows Into Light Two"/>
                <a:cs typeface="Mongolian Baiti"/>
                <a:sym typeface="Shadows Into Light Two"/>
              </a:rPr>
              <a:t>Math</a:t>
            </a:r>
            <a:r>
              <a:rPr lang="en-US" sz="3600" b="1" baseline="30000" dirty="0">
                <a:latin typeface="Mongolian Baiti"/>
                <a:ea typeface="Shadows Into Light Two"/>
                <a:cs typeface="Mongolian Baiti"/>
                <a:sym typeface="Shadows Into Light Two"/>
              </a:rPr>
              <a:t> </a:t>
            </a:r>
            <a:endParaRPr lang="en-US" sz="3600" b="1" baseline="30000">
              <a:latin typeface="Mongolian Baiti" panose="03000500000000000000" pitchFamily="66" charset="0"/>
              <a:ea typeface="Shadows Into Light Two"/>
              <a:cs typeface="Mongolian Baiti" panose="03000500000000000000" pitchFamily="66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baseline="30000" dirty="0">
                <a:latin typeface="Mongolian Baiti"/>
                <a:ea typeface="Shadows Into Light Two"/>
                <a:cs typeface="Mongolian Baiti"/>
                <a:sym typeface="Shadows Into Light Two"/>
              </a:rPr>
              <a:t>4th: </a:t>
            </a:r>
            <a:r>
              <a:rPr lang="en-US" sz="3600" baseline="30000" dirty="0">
                <a:latin typeface="Mongolian Baiti"/>
                <a:ea typeface="Shadows Into Light Two"/>
                <a:cs typeface="Mongolian Baiti"/>
                <a:sym typeface="Shadows Into Light Two"/>
              </a:rPr>
              <a:t>ELA (with Mrs. Dove)</a:t>
            </a:r>
            <a:endParaRPr lang="en-US" sz="3600" b="1" baseline="30000" dirty="0">
              <a:latin typeface="Mongolian Baiti"/>
              <a:ea typeface="Shadows Into Light Two"/>
              <a:cs typeface="Mongolian Bait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u="sng" baseline="30000" dirty="0">
                <a:latin typeface="Mongolian Baiti"/>
                <a:ea typeface="Shadows Into Light Two"/>
                <a:cs typeface="Mongolian Baiti"/>
                <a:sym typeface="Shadows Into Light Two"/>
              </a:rPr>
              <a:t>Lunch</a:t>
            </a:r>
            <a:endParaRPr lang="en-US" sz="3600" b="1" u="sng">
              <a:latin typeface="Mongolian Baiti"/>
              <a:ea typeface="Shadows Into Light Two"/>
              <a:cs typeface="Mongolian Bait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baseline="30000" dirty="0">
                <a:latin typeface="Mongolian Baiti"/>
                <a:ea typeface="Shadows Into Light Two"/>
                <a:cs typeface="Mongolian Baiti"/>
                <a:sym typeface="Shadows Into Light Two"/>
              </a:rPr>
              <a:t>5th: </a:t>
            </a:r>
            <a:r>
              <a:rPr lang="en-US" sz="3600" baseline="30000" dirty="0">
                <a:latin typeface="Mongolian Baiti"/>
                <a:ea typeface="Shadows Into Light Two"/>
                <a:cs typeface="Mongolian Baiti"/>
                <a:sym typeface="Shadows Into Light Two"/>
              </a:rPr>
              <a:t>Social Studies</a:t>
            </a:r>
            <a:endParaRPr lang="en-US" sz="3600" baseline="30000" dirty="0">
              <a:latin typeface="Mongolian Baiti"/>
              <a:ea typeface="Shadows Into Light Two"/>
              <a:cs typeface="Mongolian Bait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baseline="30000" dirty="0">
                <a:latin typeface="Mongolian Baiti"/>
                <a:ea typeface="Shadows Into Light Two"/>
                <a:cs typeface="Mongolian Baiti"/>
                <a:sym typeface="Shadows Into Light Two"/>
              </a:rPr>
              <a:t>6th: </a:t>
            </a:r>
            <a:r>
              <a:rPr lang="en-US" sz="3600" baseline="30000" dirty="0">
                <a:latin typeface="Mongolian Baiti"/>
                <a:ea typeface="Shadows Into Light Two"/>
                <a:cs typeface="Mongolian Baiti"/>
                <a:sym typeface="Shadows Into Light Two"/>
              </a:rPr>
              <a:t>Science</a:t>
            </a:r>
            <a:endParaRPr lang="en-US" sz="3600" baseline="30000" dirty="0">
              <a:latin typeface="Mongolian Baiti"/>
              <a:ea typeface="Shadows Into Light Two"/>
              <a:cs typeface="Mongolian Baiti"/>
            </a:endParaRPr>
          </a:p>
          <a:p>
            <a:r>
              <a:rPr lang="en-US" sz="3600" b="1" baseline="30000" dirty="0">
                <a:latin typeface="Mongolian Baiti"/>
                <a:ea typeface="Shadows Into Light Two"/>
                <a:cs typeface="Mongolian Baiti"/>
                <a:sym typeface="Shadows Into Light Two"/>
              </a:rPr>
              <a:t>7th: </a:t>
            </a:r>
            <a:r>
              <a:rPr lang="en-US" sz="3600" baseline="30000" dirty="0">
                <a:latin typeface="Mongolian Baiti"/>
                <a:ea typeface="Shadows Into Light Two"/>
                <a:cs typeface="Mongolian Baiti"/>
                <a:sym typeface="Shadows Into Light Two"/>
              </a:rPr>
              <a:t>Learning Strategies</a:t>
            </a:r>
            <a:r>
              <a:rPr lang="en-US" sz="4400" dirty="0">
                <a:latin typeface="Mongolian Baiti"/>
                <a:ea typeface="Shadows Into Light Two"/>
                <a:cs typeface="Mongolian Baiti"/>
                <a:sym typeface="Shadows Into Light Two"/>
              </a:rPr>
              <a:t> </a:t>
            </a:r>
            <a:endParaRPr lang="en-US" sz="4400" b="1">
              <a:latin typeface="Mongolian Baiti" panose="03000500000000000000" pitchFamily="66" charset="0"/>
              <a:ea typeface="Shadows Into Light Two"/>
              <a:cs typeface="Mongolian Baiti" panose="03000500000000000000" pitchFamily="66" charset="0"/>
              <a:sym typeface="Shadows Into Light Tw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baseline="30000">
              <a:latin typeface="Perpetua" panose="02020502060401020303" pitchFamily="18" charset="0"/>
              <a:ea typeface="Shadows Into Light Two"/>
              <a:cs typeface="Shadows Into Light Two"/>
              <a:sym typeface="Shadows Into Light Tw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baseline="30000">
              <a:latin typeface="Perpetua" panose="02020502060401020303" pitchFamily="18" charset="0"/>
              <a:ea typeface="Shadows Into Light Two"/>
              <a:cs typeface="Shadows Into Light Two"/>
              <a:sym typeface="Shadows Into Light Tw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600" baseline="30000">
              <a:latin typeface="Perpetua" panose="02020502060401020303" pitchFamily="18" charset="0"/>
              <a:ea typeface="Shadows Into Light Two"/>
              <a:cs typeface="Shadows Into Light Two"/>
              <a:sym typeface="Shadows Into Light Two"/>
            </a:endParaRPr>
          </a:p>
          <a:p>
            <a:pPr algn="ctr"/>
            <a:endParaRPr sz="3600">
              <a:latin typeface="Shadows Into Light Two"/>
              <a:ea typeface="Shadows Into Light Two"/>
              <a:cs typeface="Shadows Into Light Two"/>
              <a:sym typeface="Shadows Into Light Two"/>
            </a:endParaRPr>
          </a:p>
        </p:txBody>
      </p:sp>
      <p:sp>
        <p:nvSpPr>
          <p:cNvPr id="151" name="Google Shape;151;p32"/>
          <p:cNvSpPr/>
          <p:nvPr/>
        </p:nvSpPr>
        <p:spPr>
          <a:xfrm>
            <a:off x="3443787" y="489400"/>
            <a:ext cx="3170828" cy="1133650"/>
          </a:xfrm>
          <a:prstGeom prst="rect">
            <a:avLst/>
          </a:prstGeom>
        </p:spPr>
        <p:txBody>
          <a:bodyPr lIns="91440" tIns="45720" rIns="91440" bIns="45720" numCol="1" anchor="t">
            <a:prstTxWarp prst="textPlain">
              <a:avLst/>
            </a:prstTxWarp>
          </a:bodyPr>
          <a:lstStyle/>
          <a:p>
            <a:pPr algn="ctr"/>
            <a:r>
              <a:rPr lang="en-US" dirty="0"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Shadows Into Light Two"/>
              </a:rPr>
              <a:t>Daily Schedule</a:t>
            </a:r>
            <a:endParaRPr b="0" i="0" dirty="0"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lt1"/>
              </a:solidFill>
              <a:latin typeface="Shadows Into Light Tw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5"/>
          <p:cNvSpPr/>
          <p:nvPr/>
        </p:nvSpPr>
        <p:spPr>
          <a:xfrm>
            <a:off x="1248000" y="1012050"/>
            <a:ext cx="7562400" cy="57483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5"/>
          <p:cNvSpPr/>
          <p:nvPr/>
        </p:nvSpPr>
        <p:spPr>
          <a:xfrm>
            <a:off x="2348900" y="76375"/>
            <a:ext cx="5251500" cy="1909800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0" name="Google Shape;17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8900" y="54325"/>
            <a:ext cx="5327700" cy="20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8">
            <a:off x="471350" y="4488727"/>
            <a:ext cx="2144900" cy="310569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5"/>
          <p:cNvSpPr txBox="1"/>
          <p:nvPr/>
        </p:nvSpPr>
        <p:spPr>
          <a:xfrm>
            <a:off x="5646900" y="7372200"/>
            <a:ext cx="4411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legreya SC"/>
                <a:ea typeface="Alegreya SC"/>
                <a:cs typeface="Alegreya SC"/>
                <a:sym typeface="Alegreya SC"/>
              </a:rPr>
              <a:t>©Teaching with Little Winks</a:t>
            </a:r>
            <a:endParaRPr>
              <a:latin typeface="Alegreya SC"/>
              <a:ea typeface="Alegreya SC"/>
              <a:cs typeface="Alegreya SC"/>
              <a:sym typeface="Alegreya SC"/>
            </a:endParaRPr>
          </a:p>
        </p:txBody>
      </p:sp>
      <p:sp>
        <p:nvSpPr>
          <p:cNvPr id="173" name="Google Shape;173;p35"/>
          <p:cNvSpPr txBox="1"/>
          <p:nvPr/>
        </p:nvSpPr>
        <p:spPr>
          <a:xfrm>
            <a:off x="2624247" y="2523664"/>
            <a:ext cx="6162564" cy="4182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>
                <a:latin typeface="Shadows Into Light Two"/>
                <a:ea typeface="Shadows Into Light Two"/>
                <a:cs typeface="Shadows Into Light Two"/>
              </a:rPr>
              <a:t>Our students use Trail Sheets to help them monitor their behavior and academics throughout the day. 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>
              <a:latin typeface="Shadows Into Light Two"/>
              <a:ea typeface="Shadows Into Light Two"/>
              <a:cs typeface="Shadows Into Light Tw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>
                <a:latin typeface="Shadows Into Light Two"/>
                <a:ea typeface="Shadows Into Light Two"/>
                <a:cs typeface="Shadows Into Light Two"/>
              </a:rPr>
              <a:t>Students participate in creating the academic and behavior goals for their individual Trail Sheets. 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>
              <a:latin typeface="Shadows Into Light Two"/>
              <a:ea typeface="Shadows Into Light Two"/>
              <a:cs typeface="Shadows Into Light Tw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>
                <a:latin typeface="Shadows Into Light Two"/>
                <a:ea typeface="Shadows Into Light Two"/>
                <a:cs typeface="Shadows Into Light Two"/>
              </a:rPr>
              <a:t>Along the Trail, students earn rewards. 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000" dirty="0">
              <a:latin typeface="Shadows Into Light Two"/>
              <a:ea typeface="Shadows Into Light Two"/>
              <a:cs typeface="Shadows Into Light Tw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000" dirty="0">
                <a:latin typeface="Shadows Into Light Two"/>
                <a:ea typeface="Shadows Into Light Two"/>
                <a:cs typeface="Shadows Into Light Two"/>
              </a:rPr>
              <a:t>If you would like to discuss your child's individual Trail Sheets, please contact us. 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Shadows Into Light Two"/>
              <a:ea typeface="Shadows Into Light Two"/>
              <a:cs typeface="Shadows Into Light Tw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Shadows Into Light Two"/>
              <a:ea typeface="Shadows Into Light Two"/>
              <a:cs typeface="Shadows Into Light Two"/>
            </a:endParaRPr>
          </a:p>
        </p:txBody>
      </p:sp>
      <p:sp>
        <p:nvSpPr>
          <p:cNvPr id="174" name="Google Shape;174;p35"/>
          <p:cNvSpPr/>
          <p:nvPr/>
        </p:nvSpPr>
        <p:spPr>
          <a:xfrm>
            <a:off x="3443787" y="489400"/>
            <a:ext cx="3170828" cy="1133650"/>
          </a:xfrm>
          <a:prstGeom prst="rect">
            <a:avLst/>
          </a:prstGeom>
        </p:spPr>
        <p:txBody>
          <a:bodyPr lIns="91440" tIns="45720" rIns="91440" bIns="45720" numCol="1" anchor="t">
            <a:prstTxWarp prst="textPlain">
              <a:avLst/>
            </a:prstTxWarp>
          </a:bodyPr>
          <a:lstStyle/>
          <a:p>
            <a:pPr algn="ctr"/>
            <a:r>
              <a:rPr lang="en-US" dirty="0"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Shadows Into Light Two"/>
              </a:rPr>
              <a:t>PBIS</a:t>
            </a:r>
            <a:endParaRPr b="0" i="0" dirty="0"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lt1"/>
              </a:solidFill>
              <a:latin typeface="Shadows Into Light Tw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3"/>
          <p:cNvSpPr txBox="1"/>
          <p:nvPr/>
        </p:nvSpPr>
        <p:spPr>
          <a:xfrm>
            <a:off x="2646408" y="2149084"/>
            <a:ext cx="6118403" cy="454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457200">
              <a:buChar char="•"/>
            </a:pPr>
            <a:r>
              <a:rPr lang="en" sz="2400" dirty="0">
                <a:latin typeface="Shadows Into Light Two"/>
                <a:ea typeface="Shadows Into Light Two"/>
                <a:cs typeface="Shadows Into Light Two"/>
              </a:rPr>
              <a:t>The District's ACCESS curriculum is provided through the Unique Learning System (ULS). This curriculum is individualized for each student's learning level and can be completed online or with printed materials. </a:t>
            </a:r>
            <a:endParaRPr lang="en-US" sz="2400">
              <a:ea typeface="Shadows Into Light Two"/>
            </a:endParaRPr>
          </a:p>
          <a:p>
            <a:pPr marL="457200" indent="-457200">
              <a:buChar char="•"/>
            </a:pPr>
            <a:endParaRPr lang="en" sz="2400" dirty="0">
              <a:latin typeface="Shadows Into Light Two"/>
              <a:ea typeface="Shadows Into Light Two"/>
              <a:cs typeface="Shadows Into Light Two"/>
            </a:endParaRPr>
          </a:p>
          <a:p>
            <a:pPr marL="457200" indent="-457200">
              <a:buChar char="•"/>
            </a:pPr>
            <a:r>
              <a:rPr lang="en" sz="2400" dirty="0">
                <a:latin typeface="Shadows Into Light Two"/>
                <a:ea typeface="Shadows Into Light Two"/>
                <a:cs typeface="Shadows Into Light Two"/>
              </a:rPr>
              <a:t>Supplemental activities are provide through Math Prodigy, </a:t>
            </a:r>
            <a:r>
              <a:rPr lang="en" sz="2400" dirty="0" err="1">
                <a:latin typeface="Shadows Into Light Two"/>
                <a:ea typeface="Shadows Into Light Two"/>
                <a:cs typeface="Shadows Into Light Two"/>
              </a:rPr>
              <a:t>Vizzle</a:t>
            </a:r>
            <a:r>
              <a:rPr lang="en" sz="2400" dirty="0">
                <a:latin typeface="Shadows Into Light Two"/>
                <a:ea typeface="Shadows Into Light Two"/>
                <a:cs typeface="Shadows Into Light Two"/>
              </a:rPr>
              <a:t>, </a:t>
            </a:r>
            <a:r>
              <a:rPr lang="en" sz="2400" dirty="0" err="1">
                <a:latin typeface="Shadows Into Light Two"/>
                <a:ea typeface="Shadows Into Light Two"/>
                <a:cs typeface="Shadows Into Light Two"/>
              </a:rPr>
              <a:t>BrainPop</a:t>
            </a:r>
            <a:r>
              <a:rPr lang="en" sz="2400" dirty="0">
                <a:latin typeface="Shadows Into Light Two"/>
                <a:ea typeface="Shadows Into Light Two"/>
                <a:cs typeface="Shadows Into Light Two"/>
              </a:rPr>
              <a:t>, and  various others online platforms and printed materials.</a:t>
            </a:r>
            <a:endParaRPr lang="en" sz="2400" dirty="0">
              <a:latin typeface="Shadows Into Light Two"/>
              <a:ea typeface="Shadows Into Light Two"/>
            </a:endParaRPr>
          </a:p>
          <a:p>
            <a:endParaRPr lang="en" sz="2400" dirty="0">
              <a:latin typeface="Shadows Into Light Two"/>
              <a:ea typeface="Shadows Into Light Two"/>
              <a:cs typeface="Shadows Into Light Two"/>
            </a:endParaRPr>
          </a:p>
          <a:p>
            <a:pPr marL="571500" indent="-571500" algn="ctr">
              <a:buChar char="•"/>
            </a:pPr>
            <a:endParaRPr lang="en" sz="3600">
              <a:latin typeface="Shadows Into Light Two"/>
              <a:ea typeface="Shadows Into Light Two"/>
              <a:cs typeface="Shadows Into Light Two"/>
            </a:endParaRPr>
          </a:p>
          <a:p>
            <a:pPr algn="ctr"/>
            <a:endParaRPr lang="en" sz="3600">
              <a:latin typeface="Shadows Into Light Two"/>
              <a:ea typeface="Shadows Into Light Two"/>
              <a:cs typeface="Shadows Into Light Two"/>
            </a:endParaRPr>
          </a:p>
        </p:txBody>
      </p:sp>
      <p:sp>
        <p:nvSpPr>
          <p:cNvPr id="157" name="Google Shape;157;p33"/>
          <p:cNvSpPr/>
          <p:nvPr/>
        </p:nvSpPr>
        <p:spPr>
          <a:xfrm>
            <a:off x="3443787" y="489400"/>
            <a:ext cx="3170828" cy="1133650"/>
          </a:xfrm>
          <a:prstGeom prst="rect">
            <a:avLst/>
          </a:prstGeom>
        </p:spPr>
        <p:txBody>
          <a:bodyPr lIns="91440" tIns="45720" rIns="91440" bIns="45720" numCol="1" anchor="t">
            <a:prstTxWarp prst="textPlain">
              <a:avLst/>
            </a:prstTxWarp>
          </a:bodyPr>
          <a:lstStyle/>
          <a:p>
            <a:pPr lvl="0" algn="ctr"/>
            <a:r>
              <a:rPr lang="en-US" dirty="0"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Shadows Into Light Two"/>
              </a:rPr>
              <a:t>Curriculum</a:t>
            </a:r>
            <a:endParaRPr lang="en-US" b="0" i="0" dirty="0"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lt1"/>
              </a:solidFill>
              <a:latin typeface="Shadows Into Light Tw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3"/>
          <p:cNvSpPr txBox="1"/>
          <p:nvPr/>
        </p:nvSpPr>
        <p:spPr>
          <a:xfrm>
            <a:off x="2935627" y="2165142"/>
            <a:ext cx="5234679" cy="4479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" sz="3600">
              <a:latin typeface="Shadows Into Light Two"/>
              <a:ea typeface="Shadows Into Light Two"/>
              <a:cs typeface="Shadows Into Light Two"/>
            </a:endParaRPr>
          </a:p>
          <a:p>
            <a:r>
              <a:rPr lang="en" sz="3600" dirty="0">
                <a:latin typeface="Shadows Into Light Two"/>
                <a:ea typeface="Shadows Into Light Two"/>
                <a:cs typeface="Shadows Into Light Two"/>
              </a:rPr>
              <a:t>Students receive daily participation grades, which are averaged and entered into Focus twice per grading period. </a:t>
            </a:r>
          </a:p>
          <a:p>
            <a:pPr marL="571500" indent="-571500" algn="ctr">
              <a:buChar char="•"/>
            </a:pPr>
            <a:endParaRPr lang="en" sz="3600">
              <a:latin typeface="Shadows Into Light Two"/>
              <a:ea typeface="Shadows Into Light Two"/>
              <a:cs typeface="Shadows Into Light Two"/>
            </a:endParaRPr>
          </a:p>
          <a:p>
            <a:pPr algn="ctr"/>
            <a:endParaRPr lang="en" sz="3600">
              <a:latin typeface="Shadows Into Light Two"/>
              <a:ea typeface="Shadows Into Light Two"/>
              <a:cs typeface="Shadows Into Light Two"/>
            </a:endParaRPr>
          </a:p>
        </p:txBody>
      </p:sp>
      <p:sp>
        <p:nvSpPr>
          <p:cNvPr id="157" name="Google Shape;157;p33"/>
          <p:cNvSpPr/>
          <p:nvPr/>
        </p:nvSpPr>
        <p:spPr>
          <a:xfrm>
            <a:off x="3443787" y="489400"/>
            <a:ext cx="3170828" cy="11336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n-US" b="0" i="0"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Shadows Into Light Two"/>
              </a:rPr>
              <a:t>Grades</a:t>
            </a:r>
            <a:endParaRPr b="0" i="0"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lt1"/>
              </a:solidFill>
              <a:latin typeface="Shadows Into Light Two"/>
            </a:endParaRPr>
          </a:p>
        </p:txBody>
      </p:sp>
    </p:spTree>
    <p:extLst>
      <p:ext uri="{BB962C8B-B14F-4D97-AF65-F5344CB8AC3E}">
        <p14:creationId xmlns:p14="http://schemas.microsoft.com/office/powerpoint/2010/main" val="4199072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1AF8E2-56F6-4EA9-948A-70B061B5EC84}"/>
              </a:ext>
            </a:extLst>
          </p:cNvPr>
          <p:cNvSpPr txBox="1"/>
          <p:nvPr/>
        </p:nvSpPr>
        <p:spPr>
          <a:xfrm>
            <a:off x="3657600" y="4195312"/>
            <a:ext cx="5031015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Please email us with any questions.</a:t>
            </a:r>
          </a:p>
          <a:p>
            <a:endParaRPr lang="en-US" sz="2000" dirty="0"/>
          </a:p>
          <a:p>
            <a:r>
              <a:rPr lang="en-US" sz="2000" dirty="0"/>
              <a:t>Mrs. Rogers</a:t>
            </a:r>
          </a:p>
          <a:p>
            <a:r>
              <a:rPr lang="en-US" sz="2000" dirty="0">
                <a:hlinkClick r:id="rId4"/>
              </a:rPr>
              <a:t>rogersw@leonschools.net</a:t>
            </a:r>
            <a:r>
              <a:rPr lang="en-US" sz="2000" dirty="0"/>
              <a:t> </a:t>
            </a:r>
            <a:endParaRPr lang="en-US" dirty="0"/>
          </a:p>
          <a:p>
            <a:endParaRPr lang="en-US" sz="2000" dirty="0"/>
          </a:p>
          <a:p>
            <a:r>
              <a:rPr lang="en-US" sz="2000" dirty="0"/>
              <a:t>Mrs. Dove </a:t>
            </a:r>
          </a:p>
          <a:p>
            <a:r>
              <a:rPr lang="en-US" sz="2000" dirty="0">
                <a:hlinkClick r:id="rId5"/>
              </a:rPr>
              <a:t>doveg@leonschools.net</a:t>
            </a:r>
            <a:r>
              <a:rPr lang="en-US" sz="2000" dirty="0"/>
              <a:t> 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9441AD34EF3443BCEA953278142BB9" ma:contentTypeVersion="11" ma:contentTypeDescription="Create a new document." ma:contentTypeScope="" ma:versionID="34218e653ccb652ee1428ea1cf799949">
  <xsd:schema xmlns:xsd="http://www.w3.org/2001/XMLSchema" xmlns:xs="http://www.w3.org/2001/XMLSchema" xmlns:p="http://schemas.microsoft.com/office/2006/metadata/properties" xmlns:ns3="e872923a-ecde-4d60-bf7f-dc0ae1a9979d" xmlns:ns4="b8475c9b-7501-405e-a577-1c7d822a96ff" targetNamespace="http://schemas.microsoft.com/office/2006/metadata/properties" ma:root="true" ma:fieldsID="aed22027b4efb4206798d5da3f5a389d" ns3:_="" ns4:_="">
    <xsd:import namespace="e872923a-ecde-4d60-bf7f-dc0ae1a9979d"/>
    <xsd:import namespace="b8475c9b-7501-405e-a577-1c7d822a96f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72923a-ecde-4d60-bf7f-dc0ae1a997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475c9b-7501-405e-a577-1c7d822a9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B56BCA-FDF0-425D-A567-527B79C828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4C90A1-5DD9-4FA5-A57F-394271C0FDD8}">
  <ds:schemaRefs>
    <ds:schemaRef ds:uri="http://purl.org/dc/elements/1.1/"/>
    <ds:schemaRef ds:uri="http://purl.org/dc/terms/"/>
    <ds:schemaRef ds:uri="b8475c9b-7501-405e-a577-1c7d822a96ff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e872923a-ecde-4d60-bf7f-dc0ae1a9979d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7D99DFC-E44B-47A3-BAAE-2CFF3A470CAF}">
  <ds:schemaRefs>
    <ds:schemaRef ds:uri="b8475c9b-7501-405e-a577-1c7d822a96ff"/>
    <ds:schemaRef ds:uri="e872923a-ecde-4d60-bf7f-dc0ae1a9979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597</Words>
  <Application>Microsoft Office PowerPoint</Application>
  <PresentationFormat>Custom</PresentationFormat>
  <Paragraphs>63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Alegreya SC</vt:lpstr>
      <vt:lpstr>Amasis MT Pro Medium</vt:lpstr>
      <vt:lpstr>Arial</vt:lpstr>
      <vt:lpstr>Mongolian Baiti</vt:lpstr>
      <vt:lpstr>Perpetua</vt:lpstr>
      <vt:lpstr>Segoe Script</vt:lpstr>
      <vt:lpstr>Shadows Into Light Two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Rogers, Wendy</dc:creator>
  <cp:lastModifiedBy>Alvis, Amy</cp:lastModifiedBy>
  <cp:revision>303</cp:revision>
  <dcterms:modified xsi:type="dcterms:W3CDTF">2021-09-23T18:55:18Z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0x010100369441AD34EF3443BCEA953278142BB9</vt:lpwstr>
  </property>
</Properties>
</file>